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9"/>
    <p:sldId id="257" r:id="rId40"/>
    <p:sldId id="258" r:id="rId41"/>
    <p:sldId id="259" r:id="rId42"/>
    <p:sldId id="260" r:id="rId43"/>
    <p:sldId id="261" r:id="rId44"/>
    <p:sldId id="262" r:id="rId45"/>
    <p:sldId id="263" r:id="rId46"/>
    <p:sldId id="264" r:id="rId47"/>
    <p:sldId id="265" r:id="rId48"/>
    <p:sldId id="266" r:id="rId49"/>
    <p:sldId id="267" r:id="rId50"/>
    <p:sldId id="268" r:id="rId51"/>
    <p:sldId id="269" r:id="rId52"/>
    <p:sldId id="270" r:id="rId53"/>
    <p:sldId id="271" r:id="rId54"/>
    <p:sldId id="272" r:id="rId55"/>
    <p:sldId id="273" r:id="rId56"/>
    <p:sldId id="274" r:id="rId57"/>
    <p:sldId id="275" r:id="rId58"/>
    <p:sldId id="276" r:id="rId59"/>
    <p:sldId id="277" r:id="rId60"/>
    <p:sldId id="278" r:id="rId61"/>
    <p:sldId id="279" r:id="rId6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Neue Machina" charset="1" panose="00000500000000000000"/>
      <p:regular r:id="rId10"/>
    </p:embeddedFont>
    <p:embeddedFont>
      <p:font typeface="Neue Machina Light" charset="1" panose="00000400000000000000"/>
      <p:regular r:id="rId11"/>
    </p:embeddedFont>
    <p:embeddedFont>
      <p:font typeface="Neue Machina Ultra-Bold" charset="1" panose="00000900000000000000"/>
      <p:regular r:id="rId12"/>
    </p:embeddedFont>
    <p:embeddedFont>
      <p:font typeface="Open Sans" charset="1" panose="020B0606030504020204"/>
      <p:regular r:id="rId13"/>
    </p:embeddedFont>
    <p:embeddedFont>
      <p:font typeface="Open Sans Bold" charset="1" panose="020B0806030504020204"/>
      <p:regular r:id="rId14"/>
    </p:embeddedFont>
    <p:embeddedFont>
      <p:font typeface="Open Sans Italics" charset="1" panose="020B0606030504020204"/>
      <p:regular r:id="rId15"/>
    </p:embeddedFont>
    <p:embeddedFont>
      <p:font typeface="Open Sans Bold Italics" charset="1" panose="020B0806030504020204"/>
      <p:regular r:id="rId16"/>
    </p:embeddedFont>
    <p:embeddedFont>
      <p:font typeface="Open Sans Light" charset="1" panose="020B0306030504020204"/>
      <p:regular r:id="rId17"/>
    </p:embeddedFont>
    <p:embeddedFont>
      <p:font typeface="Open Sans Light Italics" charset="1" panose="020B0306030504020204"/>
      <p:regular r:id="rId18"/>
    </p:embeddedFont>
    <p:embeddedFont>
      <p:font typeface="Open Sans Ultra-Bold" charset="1" panose="00000000000000000000"/>
      <p:regular r:id="rId19"/>
    </p:embeddedFont>
    <p:embeddedFont>
      <p:font typeface="Open Sans Ultra-Bold Italics" charset="1" panose="00000000000000000000"/>
      <p:regular r:id="rId20"/>
    </p:embeddedFont>
    <p:embeddedFont>
      <p:font typeface="Montserrat" charset="1" panose="00000500000000000000"/>
      <p:regular r:id="rId21"/>
    </p:embeddedFont>
    <p:embeddedFont>
      <p:font typeface="Montserrat Bold" charset="1" panose="00000800000000000000"/>
      <p:regular r:id="rId22"/>
    </p:embeddedFont>
    <p:embeddedFont>
      <p:font typeface="Montserrat Italics" charset="1" panose="00000500000000000000"/>
      <p:regular r:id="rId23"/>
    </p:embeddedFont>
    <p:embeddedFont>
      <p:font typeface="Montserrat Bold Italics" charset="1" panose="00000800000000000000"/>
      <p:regular r:id="rId24"/>
    </p:embeddedFont>
    <p:embeddedFont>
      <p:font typeface="Montserrat Thin" charset="1" panose="00000300000000000000"/>
      <p:regular r:id="rId25"/>
    </p:embeddedFont>
    <p:embeddedFont>
      <p:font typeface="Montserrat Thin Italics" charset="1" panose="00000300000000000000"/>
      <p:regular r:id="rId26"/>
    </p:embeddedFont>
    <p:embeddedFont>
      <p:font typeface="Montserrat Extra-Light" charset="1" panose="00000300000000000000"/>
      <p:regular r:id="rId27"/>
    </p:embeddedFont>
    <p:embeddedFont>
      <p:font typeface="Montserrat Extra-Light Italics" charset="1" panose="00000300000000000000"/>
      <p:regular r:id="rId28"/>
    </p:embeddedFont>
    <p:embeddedFont>
      <p:font typeface="Montserrat Light" charset="1" panose="00000400000000000000"/>
      <p:regular r:id="rId29"/>
    </p:embeddedFont>
    <p:embeddedFont>
      <p:font typeface="Montserrat Light Italics" charset="1" panose="00000400000000000000"/>
      <p:regular r:id="rId30"/>
    </p:embeddedFont>
    <p:embeddedFont>
      <p:font typeface="Montserrat Medium" charset="1" panose="00000600000000000000"/>
      <p:regular r:id="rId31"/>
    </p:embeddedFont>
    <p:embeddedFont>
      <p:font typeface="Montserrat Medium Italics" charset="1" panose="00000600000000000000"/>
      <p:regular r:id="rId32"/>
    </p:embeddedFont>
    <p:embeddedFont>
      <p:font typeface="Montserrat Semi-Bold" charset="1" panose="00000700000000000000"/>
      <p:regular r:id="rId33"/>
    </p:embeddedFont>
    <p:embeddedFont>
      <p:font typeface="Montserrat Semi-Bold Italics" charset="1" panose="00000700000000000000"/>
      <p:regular r:id="rId34"/>
    </p:embeddedFont>
    <p:embeddedFont>
      <p:font typeface="Montserrat Ultra-Bold" charset="1" panose="00000900000000000000"/>
      <p:regular r:id="rId35"/>
    </p:embeddedFont>
    <p:embeddedFont>
      <p:font typeface="Montserrat Ultra-Bold Italics" charset="1" panose="00000900000000000000"/>
      <p:regular r:id="rId36"/>
    </p:embeddedFont>
    <p:embeddedFont>
      <p:font typeface="Montserrat Heavy" charset="1" panose="00000A00000000000000"/>
      <p:regular r:id="rId37"/>
    </p:embeddedFont>
    <p:embeddedFont>
      <p:font typeface="Montserrat Heavy Italics" charset="1" panose="00000A0000000000000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slides/slide1.xml" Type="http://schemas.openxmlformats.org/officeDocument/2006/relationships/slide"/><Relationship Id="rId4" Target="theme/theme1.xml" Type="http://schemas.openxmlformats.org/officeDocument/2006/relationships/theme"/><Relationship Id="rId40" Target="slides/slide2.xml" Type="http://schemas.openxmlformats.org/officeDocument/2006/relationships/slide"/><Relationship Id="rId41" Target="slides/slide3.xml" Type="http://schemas.openxmlformats.org/officeDocument/2006/relationships/slide"/><Relationship Id="rId42" Target="slides/slide4.xml" Type="http://schemas.openxmlformats.org/officeDocument/2006/relationships/slide"/><Relationship Id="rId43" Target="slides/slide5.xml" Type="http://schemas.openxmlformats.org/officeDocument/2006/relationships/slide"/><Relationship Id="rId44" Target="slides/slide6.xml" Type="http://schemas.openxmlformats.org/officeDocument/2006/relationships/slide"/><Relationship Id="rId45" Target="slides/slide7.xml" Type="http://schemas.openxmlformats.org/officeDocument/2006/relationships/slide"/><Relationship Id="rId46" Target="slides/slide8.xml" Type="http://schemas.openxmlformats.org/officeDocument/2006/relationships/slide"/><Relationship Id="rId47" Target="slides/slide9.xml" Type="http://schemas.openxmlformats.org/officeDocument/2006/relationships/slide"/><Relationship Id="rId48" Target="slides/slide10.xml" Type="http://schemas.openxmlformats.org/officeDocument/2006/relationships/slide"/><Relationship Id="rId49" Target="slides/slide11.xml" Type="http://schemas.openxmlformats.org/officeDocument/2006/relationships/slide"/><Relationship Id="rId5" Target="tableStyles.xml" Type="http://schemas.openxmlformats.org/officeDocument/2006/relationships/tableStyles"/><Relationship Id="rId50" Target="slides/slide12.xml" Type="http://schemas.openxmlformats.org/officeDocument/2006/relationships/slide"/><Relationship Id="rId51" Target="slides/slide13.xml" Type="http://schemas.openxmlformats.org/officeDocument/2006/relationships/slide"/><Relationship Id="rId52" Target="slides/slide14.xml" Type="http://schemas.openxmlformats.org/officeDocument/2006/relationships/slide"/><Relationship Id="rId53" Target="slides/slide15.xml" Type="http://schemas.openxmlformats.org/officeDocument/2006/relationships/slide"/><Relationship Id="rId54" Target="slides/slide16.xml" Type="http://schemas.openxmlformats.org/officeDocument/2006/relationships/slide"/><Relationship Id="rId55" Target="slides/slide17.xml" Type="http://schemas.openxmlformats.org/officeDocument/2006/relationships/slide"/><Relationship Id="rId56" Target="slides/slide18.xml" Type="http://schemas.openxmlformats.org/officeDocument/2006/relationships/slide"/><Relationship Id="rId57" Target="slides/slide19.xml" Type="http://schemas.openxmlformats.org/officeDocument/2006/relationships/slide"/><Relationship Id="rId58" Target="slides/slide20.xml" Type="http://schemas.openxmlformats.org/officeDocument/2006/relationships/slide"/><Relationship Id="rId59" Target="slides/slide21.xml" Type="http://schemas.openxmlformats.org/officeDocument/2006/relationships/slide"/><Relationship Id="rId6" Target="fonts/font6.fntdata" Type="http://schemas.openxmlformats.org/officeDocument/2006/relationships/font"/><Relationship Id="rId60" Target="slides/slide22.xml" Type="http://schemas.openxmlformats.org/officeDocument/2006/relationships/slide"/><Relationship Id="rId61" Target="slides/slide23.xml" Type="http://schemas.openxmlformats.org/officeDocument/2006/relationships/slide"/><Relationship Id="rId62" Target="slides/slide24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0.png" Type="http://schemas.openxmlformats.org/officeDocument/2006/relationships/image"/><Relationship Id="rId12" Target="../media/image3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7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3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Relationship Id="rId8" Target="../media/image42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1.png" Type="http://schemas.openxmlformats.org/officeDocument/2006/relationships/image"/><Relationship Id="rId12" Target="../media/image43.png" Type="http://schemas.openxmlformats.org/officeDocument/2006/relationships/image"/><Relationship Id="rId13" Target="../media/image44.png" Type="http://schemas.openxmlformats.org/officeDocument/2006/relationships/image"/><Relationship Id="rId14" Target="../media/image4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7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png" Type="http://schemas.openxmlformats.org/officeDocument/2006/relationships/image"/><Relationship Id="rId4" Target="../media/image4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53.png" Type="http://schemas.openxmlformats.org/officeDocument/2006/relationships/image"/><Relationship Id="rId12" Target="../media/image54.png" Type="http://schemas.openxmlformats.org/officeDocument/2006/relationships/image"/><Relationship Id="rId13" Target="../media/image55.png" Type="http://schemas.openxmlformats.org/officeDocument/2006/relationships/image"/><Relationship Id="rId14" Target="../media/image5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7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57.png" Type="http://schemas.openxmlformats.org/officeDocument/2006/relationships/image"/><Relationship Id="rId12" Target="../media/image5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7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59.png" Type="http://schemas.openxmlformats.org/officeDocument/2006/relationships/image"/><Relationship Id="rId9" Target="../media/image6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jpe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png" Type="http://schemas.openxmlformats.org/officeDocument/2006/relationships/image"/><Relationship Id="rId4" Target="../media/image6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https://flask.palletsprojects.com/en/3.0.x/" TargetMode="External" Type="http://schemas.openxmlformats.org/officeDocument/2006/relationships/hyperlink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7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6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jpeg" Type="http://schemas.openxmlformats.org/officeDocument/2006/relationships/image"/><Relationship Id="rId11" Target="../media/image33.png" Type="http://schemas.openxmlformats.org/officeDocument/2006/relationships/image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30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32.jpe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492672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71731" y="654409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100000">
            <a:off x="11884038" y="689683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393429">
            <a:off x="12271558" y="6401948"/>
            <a:ext cx="4723918" cy="2308815"/>
          </a:xfrm>
          <a:custGeom>
            <a:avLst/>
            <a:gdLst/>
            <a:ahLst/>
            <a:cxnLst/>
            <a:rect r="r" b="b" t="t" l="l"/>
            <a:pathLst>
              <a:path h="2308815" w="4723918">
                <a:moveTo>
                  <a:pt x="0" y="0"/>
                </a:moveTo>
                <a:lnTo>
                  <a:pt x="4723917" y="0"/>
                </a:lnTo>
                <a:lnTo>
                  <a:pt x="4723917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80261" y="5943223"/>
            <a:ext cx="4327479" cy="600872"/>
          </a:xfrm>
          <a:custGeom>
            <a:avLst/>
            <a:gdLst/>
            <a:ahLst/>
            <a:cxnLst/>
            <a:rect r="r" b="b" t="t" l="l"/>
            <a:pathLst>
              <a:path h="600872" w="4327479">
                <a:moveTo>
                  <a:pt x="0" y="0"/>
                </a:moveTo>
                <a:lnTo>
                  <a:pt x="4327478" y="0"/>
                </a:lnTo>
                <a:lnTo>
                  <a:pt x="4327478" y="600872"/>
                </a:lnTo>
                <a:lnTo>
                  <a:pt x="0" y="6008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71533" r="0" b="-7153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32774" y="2271889"/>
            <a:ext cx="3597907" cy="3671334"/>
          </a:xfrm>
          <a:custGeom>
            <a:avLst/>
            <a:gdLst/>
            <a:ahLst/>
            <a:cxnLst/>
            <a:rect r="r" b="b" t="t" l="l"/>
            <a:pathLst>
              <a:path h="3671334" w="3597907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042606">
            <a:off x="-947227" y="8169399"/>
            <a:ext cx="4602247" cy="3514966"/>
          </a:xfrm>
          <a:custGeom>
            <a:avLst/>
            <a:gdLst/>
            <a:ahLst/>
            <a:cxnLst/>
            <a:rect r="r" b="b" t="t" l="l"/>
            <a:pathLst>
              <a:path h="3514966" w="4602247">
                <a:moveTo>
                  <a:pt x="0" y="0"/>
                </a:moveTo>
                <a:lnTo>
                  <a:pt x="4602247" y="0"/>
                </a:lnTo>
                <a:lnTo>
                  <a:pt x="4602247" y="3514967"/>
                </a:lnTo>
                <a:lnTo>
                  <a:pt x="0" y="35149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540746" y="915623"/>
            <a:ext cx="13448042" cy="5006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40"/>
              </a:lnSpc>
            </a:pPr>
            <a:r>
              <a:rPr lang="en-US" sz="9529">
                <a:solidFill>
                  <a:srgbClr val="FFFFFF"/>
                </a:solidFill>
                <a:latin typeface="Neue Machina Ultra-Bold"/>
              </a:rPr>
              <a:t>TaskForge apliakcja webowa we flasku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5108501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359184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9029493" y="1664950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9" y="0"/>
                </a:lnTo>
                <a:lnTo>
                  <a:pt x="12718369" y="9388469"/>
                </a:lnTo>
                <a:lnTo>
                  <a:pt x="0" y="9388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3898" y="2346313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7" y="0"/>
                </a:lnTo>
                <a:lnTo>
                  <a:pt x="2292647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953174">
            <a:off x="-59279" y="8766770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1" y="0"/>
                </a:lnTo>
                <a:lnTo>
                  <a:pt x="5153321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388678" y="-1400526"/>
            <a:ext cx="6888896" cy="7185289"/>
          </a:xfrm>
          <a:custGeom>
            <a:avLst/>
            <a:gdLst/>
            <a:ahLst/>
            <a:cxnLst/>
            <a:rect r="r" b="b" t="t" l="l"/>
            <a:pathLst>
              <a:path h="7185289" w="6888896">
                <a:moveTo>
                  <a:pt x="0" y="0"/>
                </a:moveTo>
                <a:lnTo>
                  <a:pt x="6888896" y="0"/>
                </a:lnTo>
                <a:lnTo>
                  <a:pt x="6888896" y="7185290"/>
                </a:lnTo>
                <a:lnTo>
                  <a:pt x="0" y="7185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675370" y="5453006"/>
            <a:ext cx="3538908" cy="3538908"/>
          </a:xfrm>
          <a:custGeom>
            <a:avLst/>
            <a:gdLst/>
            <a:ahLst/>
            <a:cxnLst/>
            <a:rect r="r" b="b" t="t" l="l"/>
            <a:pathLst>
              <a:path h="3538908" w="3538908">
                <a:moveTo>
                  <a:pt x="0" y="0"/>
                </a:moveTo>
                <a:lnTo>
                  <a:pt x="3538908" y="0"/>
                </a:lnTo>
                <a:lnTo>
                  <a:pt x="3538908" y="3538908"/>
                </a:lnTo>
                <a:lnTo>
                  <a:pt x="0" y="3538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19491" y="3720848"/>
            <a:ext cx="10837236" cy="1732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01"/>
              </a:lnSpc>
            </a:pPr>
            <a:r>
              <a:rPr lang="en-US" sz="4929">
                <a:solidFill>
                  <a:srgbClr val="FFFFFF"/>
                </a:solidFill>
                <a:latin typeface="Neue Machina Ultra-Bold"/>
              </a:rPr>
              <a:t>Funkcjonalności:</a:t>
            </a:r>
          </a:p>
          <a:p>
            <a:pPr>
              <a:lnSpc>
                <a:spcPts val="6901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8376453" y="3825623"/>
            <a:ext cx="4290504" cy="6461228"/>
            <a:chOff x="0" y="0"/>
            <a:chExt cx="1565187" cy="235707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65188" cy="2357074"/>
            </a:xfrm>
            <a:custGeom>
              <a:avLst/>
              <a:gdLst/>
              <a:ahLst/>
              <a:cxnLst/>
              <a:rect r="r" b="b" t="t" l="l"/>
              <a:pathLst>
                <a:path h="2357074" w="1565188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8900421" y="4163480"/>
            <a:ext cx="3242568" cy="3242568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12"/>
              <a:stretch>
                <a:fillRect l="-10555" t="0" r="-10555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3433715" y="3825623"/>
            <a:ext cx="4290504" cy="6461228"/>
            <a:chOff x="0" y="0"/>
            <a:chExt cx="1565187" cy="235707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65188" cy="2357074"/>
            </a:xfrm>
            <a:custGeom>
              <a:avLst/>
              <a:gdLst/>
              <a:ahLst/>
              <a:cxnLst/>
              <a:rect r="r" b="b" t="t" l="l"/>
              <a:pathLst>
                <a:path h="2357074" w="1565188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4016732" y="4239680"/>
            <a:ext cx="3242568" cy="3242568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12"/>
              <a:stretch>
                <a:fillRect l="-10555" t="0" r="-10555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6262521" y="14040"/>
            <a:ext cx="10837236" cy="1650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480"/>
              </a:lnSpc>
            </a:pPr>
            <a:r>
              <a:rPr lang="en-US" sz="9629">
                <a:solidFill>
                  <a:srgbClr val="FFFFFF"/>
                </a:solidFill>
                <a:latin typeface="Neue Machina Ultra-Bold"/>
              </a:rPr>
              <a:t>Jinja 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826545" y="1688409"/>
            <a:ext cx="11013473" cy="1611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93"/>
              </a:lnSpc>
            </a:pPr>
            <a:r>
              <a:rPr lang="en-US" sz="3066">
                <a:solidFill>
                  <a:srgbClr val="FFFFFF"/>
                </a:solidFill>
                <a:latin typeface="Montserrat"/>
              </a:rPr>
              <a:t>Jinja, jako silnik szablonów dla języka Python, oferuje szereg funkcjonalności, które ułatwiają generowanie dynamicznych treści w aplikacjach internetowych.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724396" y="7444147"/>
            <a:ext cx="3594618" cy="355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4"/>
              </a:lnSpc>
            </a:pPr>
            <a:r>
              <a:rPr lang="en-US" sz="2124">
                <a:solidFill>
                  <a:srgbClr val="FFFFFF"/>
                </a:solidFill>
                <a:latin typeface="Montserrat Bold"/>
              </a:rPr>
              <a:t>Dziedziczenie szablonów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045040" y="7847374"/>
            <a:ext cx="2953329" cy="205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>
                <a:solidFill>
                  <a:srgbClr val="FFFFFF"/>
                </a:solidFill>
                <a:latin typeface="Montserrat"/>
              </a:rPr>
              <a:t>Pozwala na tworzenie hierarchii szablonów, gdzie jedne szablony dziedziczą cechy i bloki innych szablonów. Jest to użyteczne do unikania powtarzania kodu HTML.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781657" y="7520347"/>
            <a:ext cx="3594618" cy="355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4"/>
              </a:lnSpc>
            </a:pPr>
            <a:r>
              <a:rPr lang="en-US" sz="2124">
                <a:solidFill>
                  <a:srgbClr val="FFFFFF"/>
                </a:solidFill>
                <a:latin typeface="Montserrat Bold"/>
              </a:rPr>
              <a:t>Bloki zawartości: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161352" y="7923574"/>
            <a:ext cx="2953329" cy="1461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>
                <a:solidFill>
                  <a:srgbClr val="FFFFFF"/>
                </a:solidFill>
                <a:latin typeface="Montserrat"/>
              </a:rPr>
              <a:t>Umożliwia definiowanie bloków w szablonach, które mogą być nadpisane w dziedziczących szablonach.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68384" y="-2084520"/>
            <a:ext cx="8831880" cy="8831880"/>
          </a:xfrm>
          <a:custGeom>
            <a:avLst/>
            <a:gdLst/>
            <a:ahLst/>
            <a:cxnLst/>
            <a:rect r="r" b="b" t="t" l="l"/>
            <a:pathLst>
              <a:path h="8831880" w="883188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08264" y="99307"/>
            <a:ext cx="6511191" cy="11280306"/>
          </a:xfrm>
          <a:custGeom>
            <a:avLst/>
            <a:gdLst/>
            <a:ahLst/>
            <a:cxnLst/>
            <a:rect r="r" b="b" t="t" l="l"/>
            <a:pathLst>
              <a:path h="11280306" w="6511191">
                <a:moveTo>
                  <a:pt x="0" y="0"/>
                </a:moveTo>
                <a:lnTo>
                  <a:pt x="6511190" y="0"/>
                </a:lnTo>
                <a:lnTo>
                  <a:pt x="6511190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862" t="0" r="-66382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941393" y="2797072"/>
            <a:ext cx="4290504" cy="6461228"/>
            <a:chOff x="0" y="0"/>
            <a:chExt cx="1565187" cy="235707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65188" cy="2357074"/>
            </a:xfrm>
            <a:custGeom>
              <a:avLst/>
              <a:gdLst/>
              <a:ahLst/>
              <a:cxnLst/>
              <a:rect r="r" b="b" t="t" l="l"/>
              <a:pathLst>
                <a:path h="2357074" w="1565188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247556" y="3069183"/>
            <a:ext cx="3678177" cy="3678177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18035" t="0" r="-18035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6966592" y="2797072"/>
            <a:ext cx="4290504" cy="6461228"/>
            <a:chOff x="0" y="0"/>
            <a:chExt cx="1565187" cy="235707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65188" cy="2357074"/>
            </a:xfrm>
            <a:custGeom>
              <a:avLst/>
              <a:gdLst/>
              <a:ahLst/>
              <a:cxnLst/>
              <a:rect r="r" b="b" t="t" l="l"/>
              <a:pathLst>
                <a:path h="2357074" w="1565188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7230976" y="3125236"/>
            <a:ext cx="3678177" cy="3678177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7"/>
              <a:stretch>
                <a:fillRect l="-10694" t="0" r="-10694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056104" y="2797072"/>
            <a:ext cx="4290504" cy="6461228"/>
            <a:chOff x="0" y="0"/>
            <a:chExt cx="1565187" cy="235707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65188" cy="2357074"/>
            </a:xfrm>
            <a:custGeom>
              <a:avLst/>
              <a:gdLst/>
              <a:ahLst/>
              <a:cxnLst/>
              <a:rect r="r" b="b" t="t" l="l"/>
              <a:pathLst>
                <a:path h="2357074" w="1565188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2362267" y="3125236"/>
            <a:ext cx="3678177" cy="3678177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-9119" t="0" r="-9119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4238979">
            <a:off x="-265559" y="-2366999"/>
            <a:ext cx="3493701" cy="5774713"/>
          </a:xfrm>
          <a:custGeom>
            <a:avLst/>
            <a:gdLst/>
            <a:ahLst/>
            <a:cxnLst/>
            <a:rect r="r" b="b" t="t" l="l"/>
            <a:pathLst>
              <a:path h="5774713" w="3493701">
                <a:moveTo>
                  <a:pt x="0" y="0"/>
                </a:moveTo>
                <a:lnTo>
                  <a:pt x="3493701" y="0"/>
                </a:lnTo>
                <a:lnTo>
                  <a:pt x="3493701" y="5774713"/>
                </a:lnTo>
                <a:lnTo>
                  <a:pt x="0" y="57747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3223036">
            <a:off x="15631061" y="3684321"/>
            <a:ext cx="6022673" cy="3553377"/>
          </a:xfrm>
          <a:custGeom>
            <a:avLst/>
            <a:gdLst/>
            <a:ahLst/>
            <a:cxnLst/>
            <a:rect r="r" b="b" t="t" l="l"/>
            <a:pathLst>
              <a:path h="3553377" w="6022673">
                <a:moveTo>
                  <a:pt x="0" y="0"/>
                </a:moveTo>
                <a:lnTo>
                  <a:pt x="6022673" y="0"/>
                </a:lnTo>
                <a:lnTo>
                  <a:pt x="6022673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008351" y="-3484"/>
            <a:ext cx="2900120" cy="2900120"/>
          </a:xfrm>
          <a:custGeom>
            <a:avLst/>
            <a:gdLst/>
            <a:ahLst/>
            <a:cxnLst/>
            <a:rect r="r" b="b" t="t" l="l"/>
            <a:pathLst>
              <a:path h="2900120" w="2900120">
                <a:moveTo>
                  <a:pt x="0" y="0"/>
                </a:moveTo>
                <a:lnTo>
                  <a:pt x="2900120" y="0"/>
                </a:lnTo>
                <a:lnTo>
                  <a:pt x="2900120" y="2900120"/>
                </a:lnTo>
                <a:lnTo>
                  <a:pt x="0" y="290012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584449" y="591298"/>
            <a:ext cx="7119102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Jinja 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609980" y="7772792"/>
            <a:ext cx="2953329" cy="871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>
                <a:solidFill>
                  <a:srgbClr val="FFFFFF"/>
                </a:solidFill>
                <a:latin typeface="Montserrat"/>
              </a:rPr>
              <a:t>Jinja pozwala wstawiać zmienne dynamicznie w szablonach za pomocą {{ }}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289336" y="6872808"/>
            <a:ext cx="3594618" cy="355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4"/>
              </a:lnSpc>
            </a:pPr>
            <a:r>
              <a:rPr lang="en-US" sz="2124">
                <a:solidFill>
                  <a:srgbClr val="FFFFFF"/>
                </a:solidFill>
                <a:latin typeface="Montserrat Bold"/>
              </a:rPr>
              <a:t>Wstawianie zmiennych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635179" y="7772792"/>
            <a:ext cx="2953329" cy="1166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>
                <a:solidFill>
                  <a:srgbClr val="FFFFFF"/>
                </a:solidFill>
                <a:latin typeface="Montserrat"/>
              </a:rPr>
              <a:t>Pozwala na wykonywanie operacji logicznych w szablonach za pomocą bloków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314534" y="6863283"/>
            <a:ext cx="3594618" cy="381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4"/>
              </a:lnSpc>
            </a:pPr>
            <a:r>
              <a:rPr lang="en-US" sz="2224">
                <a:solidFill>
                  <a:srgbClr val="FFFFFF"/>
                </a:solidFill>
                <a:latin typeface="Montserrat Bold"/>
              </a:rPr>
              <a:t>Wyrażenia logiczne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724691" y="7772792"/>
            <a:ext cx="2953329" cy="871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>
                <a:solidFill>
                  <a:srgbClr val="FFFFFF"/>
                </a:solidFill>
                <a:latin typeface="Montserrat"/>
              </a:rPr>
              <a:t>umożliwia iterację przez listy, słowniki i inne iterowalne obiekty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04046" y="6863283"/>
            <a:ext cx="3594618" cy="43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Bold"/>
              </a:rPr>
              <a:t>Pętle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5108501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359184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8962477" y="1606116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8" y="0"/>
                </a:lnTo>
                <a:lnTo>
                  <a:pt x="12718368" y="9388469"/>
                </a:lnTo>
                <a:lnTo>
                  <a:pt x="0" y="9388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3898" y="2346313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7" y="0"/>
                </a:lnTo>
                <a:lnTo>
                  <a:pt x="2292647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953174">
            <a:off x="-59279" y="8766770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1" y="0"/>
                </a:lnTo>
                <a:lnTo>
                  <a:pt x="5153321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26913" y="1664932"/>
            <a:ext cx="6888896" cy="7185289"/>
          </a:xfrm>
          <a:custGeom>
            <a:avLst/>
            <a:gdLst/>
            <a:ahLst/>
            <a:cxnLst/>
            <a:rect r="r" b="b" t="t" l="l"/>
            <a:pathLst>
              <a:path h="7185289" w="6888896">
                <a:moveTo>
                  <a:pt x="0" y="0"/>
                </a:moveTo>
                <a:lnTo>
                  <a:pt x="6888897" y="0"/>
                </a:lnTo>
                <a:lnTo>
                  <a:pt x="6888897" y="7185290"/>
                </a:lnTo>
                <a:lnTo>
                  <a:pt x="0" y="7185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927240" y="3232408"/>
            <a:ext cx="3675176" cy="3822183"/>
          </a:xfrm>
          <a:custGeom>
            <a:avLst/>
            <a:gdLst/>
            <a:ahLst/>
            <a:cxnLst/>
            <a:rect r="r" b="b" t="t" l="l"/>
            <a:pathLst>
              <a:path h="3822183" w="3675176">
                <a:moveTo>
                  <a:pt x="0" y="0"/>
                </a:moveTo>
                <a:lnTo>
                  <a:pt x="3675176" y="0"/>
                </a:lnTo>
                <a:lnTo>
                  <a:pt x="3675176" y="3822184"/>
                </a:lnTo>
                <a:lnTo>
                  <a:pt x="0" y="38221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240813" y="2298688"/>
            <a:ext cx="9352067" cy="3193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1"/>
              </a:lnSpc>
            </a:pPr>
          </a:p>
          <a:p>
            <a:pPr>
              <a:lnSpc>
                <a:spcPts val="3621"/>
              </a:lnSpc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Werkzeug to zestaw narzędzi WSGI dla Pythona, który zapewnia obsługę żądań i odpowiedzi HTTP, routowanie URL, obsługę sesji, narzędzia do debugowania i testowania aplikacji internetowych. Jest często wykorzystywany jako podstawa do budowy aplikacji webowych w Pythonie.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137575" y="6050042"/>
            <a:ext cx="10584487" cy="500618"/>
          </a:xfrm>
          <a:custGeom>
            <a:avLst/>
            <a:gdLst/>
            <a:ahLst/>
            <a:cxnLst/>
            <a:rect r="r" b="b" t="t" l="l"/>
            <a:pathLst>
              <a:path h="500618" w="10584487">
                <a:moveTo>
                  <a:pt x="0" y="0"/>
                </a:moveTo>
                <a:lnTo>
                  <a:pt x="10584487" y="0"/>
                </a:lnTo>
                <a:lnTo>
                  <a:pt x="10584487" y="500617"/>
                </a:lnTo>
                <a:lnTo>
                  <a:pt x="0" y="50061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98154" y="7054592"/>
            <a:ext cx="12919177" cy="541032"/>
          </a:xfrm>
          <a:custGeom>
            <a:avLst/>
            <a:gdLst/>
            <a:ahLst/>
            <a:cxnLst/>
            <a:rect r="r" b="b" t="t" l="l"/>
            <a:pathLst>
              <a:path h="541032" w="12919177">
                <a:moveTo>
                  <a:pt x="0" y="0"/>
                </a:moveTo>
                <a:lnTo>
                  <a:pt x="12919177" y="0"/>
                </a:lnTo>
                <a:lnTo>
                  <a:pt x="12919177" y="541031"/>
                </a:lnTo>
                <a:lnTo>
                  <a:pt x="0" y="54103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014450" y="8171197"/>
            <a:ext cx="7186347" cy="679025"/>
          </a:xfrm>
          <a:custGeom>
            <a:avLst/>
            <a:gdLst/>
            <a:ahLst/>
            <a:cxnLst/>
            <a:rect r="r" b="b" t="t" l="l"/>
            <a:pathLst>
              <a:path h="679025" w="7186347">
                <a:moveTo>
                  <a:pt x="0" y="0"/>
                </a:moveTo>
                <a:lnTo>
                  <a:pt x="7186346" y="0"/>
                </a:lnTo>
                <a:lnTo>
                  <a:pt x="7186346" y="679025"/>
                </a:lnTo>
                <a:lnTo>
                  <a:pt x="0" y="67902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782178" y="536624"/>
            <a:ext cx="10837236" cy="1634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340"/>
              </a:lnSpc>
            </a:pPr>
            <a:r>
              <a:rPr lang="en-US" sz="9529">
                <a:solidFill>
                  <a:srgbClr val="FFFFFF"/>
                </a:solidFill>
                <a:latin typeface="Neue Machina Ultra-Bold"/>
              </a:rPr>
              <a:t>Werkzeug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16141" y="1401440"/>
            <a:ext cx="9352067" cy="899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1"/>
              </a:lnSpc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pip install Werkzeug</a:t>
            </a:r>
          </a:p>
          <a:p>
            <a:pPr>
              <a:lnSpc>
                <a:spcPts val="3621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0323" y="3719299"/>
            <a:ext cx="7955303" cy="2059687"/>
          </a:xfrm>
          <a:custGeom>
            <a:avLst/>
            <a:gdLst/>
            <a:ahLst/>
            <a:cxnLst/>
            <a:rect r="r" b="b" t="t" l="l"/>
            <a:pathLst>
              <a:path h="2059687" w="7955303">
                <a:moveTo>
                  <a:pt x="0" y="0"/>
                </a:moveTo>
                <a:lnTo>
                  <a:pt x="7955303" y="0"/>
                </a:lnTo>
                <a:lnTo>
                  <a:pt x="7955303" y="2059687"/>
                </a:lnTo>
                <a:lnTo>
                  <a:pt x="0" y="2059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43677" y="3625085"/>
            <a:ext cx="9544323" cy="3036830"/>
          </a:xfrm>
          <a:custGeom>
            <a:avLst/>
            <a:gdLst/>
            <a:ahLst/>
            <a:cxnLst/>
            <a:rect r="r" b="b" t="t" l="l"/>
            <a:pathLst>
              <a:path h="3036830" w="9544323">
                <a:moveTo>
                  <a:pt x="0" y="0"/>
                </a:moveTo>
                <a:lnTo>
                  <a:pt x="9544323" y="0"/>
                </a:lnTo>
                <a:lnTo>
                  <a:pt x="9544323" y="3036830"/>
                </a:lnTo>
                <a:lnTo>
                  <a:pt x="0" y="30368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547716"/>
            <a:ext cx="10636917" cy="421264"/>
          </a:xfrm>
          <a:custGeom>
            <a:avLst/>
            <a:gdLst/>
            <a:ahLst/>
            <a:cxnLst/>
            <a:rect r="r" b="b" t="t" l="l"/>
            <a:pathLst>
              <a:path h="421264" w="10636917">
                <a:moveTo>
                  <a:pt x="0" y="0"/>
                </a:moveTo>
                <a:lnTo>
                  <a:pt x="10636917" y="0"/>
                </a:lnTo>
                <a:lnTo>
                  <a:pt x="10636917" y="421264"/>
                </a:lnTo>
                <a:lnTo>
                  <a:pt x="0" y="4212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86967"/>
            <a:ext cx="11130050" cy="2371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-Bold"/>
              </a:rPr>
              <a:t>Obsługa formularzy</a:t>
            </a:r>
          </a:p>
          <a:p>
            <a:pPr>
              <a:lnSpc>
                <a:spcPts val="9468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887564"/>
            <a:ext cx="11757116" cy="552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96"/>
              </a:lnSpc>
            </a:pPr>
            <a:r>
              <a:rPr lang="en-US" sz="3283">
                <a:solidFill>
                  <a:srgbClr val="FFFFFF"/>
                </a:solidFill>
                <a:latin typeface="Montserrat"/>
              </a:rPr>
              <a:t>Importowanie modułów: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87499" y="315131"/>
            <a:ext cx="10837236" cy="1634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340"/>
              </a:lnSpc>
            </a:pPr>
            <a:r>
              <a:rPr lang="en-US" sz="9529">
                <a:solidFill>
                  <a:srgbClr val="FFFFFF"/>
                </a:solidFill>
                <a:latin typeface="Neue Machina Ultra-Bold"/>
              </a:rPr>
              <a:t>HTTP requests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892362"/>
            <a:ext cx="15446059" cy="8688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47"/>
              </a:lnSpc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Metody HTTP to standardowe sposoby, za pomocą których żądania HTTP (HTTP requests) mogą być przekazywane do serwera w celu uzyskania lub modyfikowania zasobów.</a:t>
            </a:r>
          </a:p>
          <a:p>
            <a:pPr>
              <a:lnSpc>
                <a:spcPts val="4647"/>
              </a:lnSpc>
            </a:pPr>
          </a:p>
          <a:p>
            <a:pPr>
              <a:lnSpc>
                <a:spcPts val="4647"/>
              </a:lnSpc>
              <a:spcBef>
                <a:spcPct val="0"/>
              </a:spcBef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Metody GET i POST są używane w protokole HTTP do komunikacji między klientem a serwerem. </a:t>
            </a:r>
          </a:p>
          <a:p>
            <a:pPr>
              <a:lnSpc>
                <a:spcPts val="4647"/>
              </a:lnSpc>
              <a:spcBef>
                <a:spcPct val="0"/>
              </a:spcBef>
            </a:pPr>
          </a:p>
          <a:p>
            <a:pPr marL="716772" indent="-358386" lvl="1">
              <a:lnSpc>
                <a:spcPts val="4647"/>
              </a:lnSpc>
              <a:spcBef>
                <a:spcPct val="0"/>
              </a:spcBef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Metoda GET jest używana do żądania danych z określonego zasobu.</a:t>
            </a:r>
          </a:p>
          <a:p>
            <a:pPr marL="716772" indent="-358386" lvl="1">
              <a:lnSpc>
                <a:spcPts val="4647"/>
              </a:lnSpc>
              <a:spcBef>
                <a:spcPct val="0"/>
              </a:spcBef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Metoda POST jest używana do przesyłania danych do serwera w celu przetworzenia ich przez serwer.</a:t>
            </a:r>
          </a:p>
          <a:p>
            <a:pPr>
              <a:lnSpc>
                <a:spcPts val="4647"/>
              </a:lnSpc>
              <a:spcBef>
                <a:spcPct val="0"/>
              </a:spcBef>
            </a:pPr>
          </a:p>
          <a:p>
            <a:pPr>
              <a:lnSpc>
                <a:spcPts val="4647"/>
              </a:lnSpc>
              <a:spcBef>
                <a:spcPct val="0"/>
              </a:spcBef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Są jeszcze takie metody jak PUT, DELETE, PATCH, HEAD, OPTIONS, TRACE, CONNECT aby się dowiedzieć więcej zachęcamy do odwedzenia dokumentacji flaska  </a:t>
            </a:r>
            <a:r>
              <a:rPr lang="en-US" sz="3319">
                <a:solidFill>
                  <a:srgbClr val="FFFFFF"/>
                </a:solidFill>
                <a:latin typeface="Montserrat Italics"/>
              </a:rPr>
              <a:t>https://flask.palletsprojects.com/en/3.0.x/</a:t>
            </a:r>
          </a:p>
          <a:p>
            <a:pPr>
              <a:lnSpc>
                <a:spcPts val="464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3627" y="3449723"/>
            <a:ext cx="8381996" cy="5464031"/>
          </a:xfrm>
          <a:custGeom>
            <a:avLst/>
            <a:gdLst/>
            <a:ahLst/>
            <a:cxnLst/>
            <a:rect r="r" b="b" t="t" l="l"/>
            <a:pathLst>
              <a:path h="5464031" w="8381996">
                <a:moveTo>
                  <a:pt x="0" y="0"/>
                </a:moveTo>
                <a:lnTo>
                  <a:pt x="8381996" y="0"/>
                </a:lnTo>
                <a:lnTo>
                  <a:pt x="8381996" y="5464031"/>
                </a:lnTo>
                <a:lnTo>
                  <a:pt x="0" y="54640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22506" y="3671133"/>
            <a:ext cx="9522986" cy="5021211"/>
          </a:xfrm>
          <a:custGeom>
            <a:avLst/>
            <a:gdLst/>
            <a:ahLst/>
            <a:cxnLst/>
            <a:rect r="r" b="b" t="t" l="l"/>
            <a:pathLst>
              <a:path h="5021211" w="9522986">
                <a:moveTo>
                  <a:pt x="0" y="0"/>
                </a:moveTo>
                <a:lnTo>
                  <a:pt x="9522986" y="0"/>
                </a:lnTo>
                <a:lnTo>
                  <a:pt x="9522986" y="5021211"/>
                </a:lnTo>
                <a:lnTo>
                  <a:pt x="0" y="50212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92047" y="328934"/>
            <a:ext cx="15703906" cy="28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7"/>
              </a:lnSpc>
              <a:spcBef>
                <a:spcPct val="0"/>
              </a:spcBef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M</a:t>
            </a:r>
            <a:r>
              <a:rPr lang="en-US" sz="3319">
                <a:solidFill>
                  <a:srgbClr val="FFFFFF"/>
                </a:solidFill>
                <a:latin typeface="Montserrat"/>
              </a:rPr>
              <a:t>etoda login i register używają zarówno metody GET, jak i POST, aby obsłużyć zarówno wyświetlanie formularza, jak i przetwarzanie danych przesłanych przez formularz. Metoda GET jest używana, gdy użytkownik otwiera stronę logowania lub rejestracji, a metoda POST jest używana, gdy użytkownik wysyła formularz z danymi logowania lub rejestracji.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320775"/>
            <a:ext cx="10635273" cy="7248011"/>
          </a:xfrm>
          <a:custGeom>
            <a:avLst/>
            <a:gdLst/>
            <a:ahLst/>
            <a:cxnLst/>
            <a:rect r="r" b="b" t="t" l="l"/>
            <a:pathLst>
              <a:path h="7248011" w="10635273">
                <a:moveTo>
                  <a:pt x="0" y="0"/>
                </a:moveTo>
                <a:lnTo>
                  <a:pt x="10635273" y="0"/>
                </a:lnTo>
                <a:lnTo>
                  <a:pt x="10635273" y="7248011"/>
                </a:lnTo>
                <a:lnTo>
                  <a:pt x="0" y="72480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321277" y="3146378"/>
            <a:ext cx="4414645" cy="1299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  <a:spcBef>
                <a:spcPct val="0"/>
              </a:spcBef>
            </a:pPr>
            <a:r>
              <a:rPr lang="en-US" sz="2506">
                <a:solidFill>
                  <a:srgbClr val="FFFFFF"/>
                </a:solidFill>
                <a:latin typeface="Montserrat"/>
              </a:rPr>
              <a:t>Po zalogowaniu zostajemy przekierowani na stronę główną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5108501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359184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9261268" y="1321743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9" y="0"/>
                </a:lnTo>
                <a:lnTo>
                  <a:pt x="12718369" y="9388468"/>
                </a:lnTo>
                <a:lnTo>
                  <a:pt x="0" y="9388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3898" y="2346313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7" y="0"/>
                </a:lnTo>
                <a:lnTo>
                  <a:pt x="2292647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953174">
            <a:off x="-59279" y="8766770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1" y="0"/>
                </a:lnTo>
                <a:lnTo>
                  <a:pt x="5153321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89704" y="2816686"/>
            <a:ext cx="7403910" cy="3766695"/>
          </a:xfrm>
          <a:custGeom>
            <a:avLst/>
            <a:gdLst/>
            <a:ahLst/>
            <a:cxnLst/>
            <a:rect r="r" b="b" t="t" l="l"/>
            <a:pathLst>
              <a:path h="3766695" w="7403910">
                <a:moveTo>
                  <a:pt x="0" y="0"/>
                </a:moveTo>
                <a:lnTo>
                  <a:pt x="7403910" y="0"/>
                </a:lnTo>
                <a:lnTo>
                  <a:pt x="7403910" y="3766695"/>
                </a:lnTo>
                <a:lnTo>
                  <a:pt x="0" y="376669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08269" y="2662458"/>
            <a:ext cx="8502783" cy="547798"/>
          </a:xfrm>
          <a:custGeom>
            <a:avLst/>
            <a:gdLst/>
            <a:ahLst/>
            <a:cxnLst/>
            <a:rect r="r" b="b" t="t" l="l"/>
            <a:pathLst>
              <a:path h="547798" w="8502783">
                <a:moveTo>
                  <a:pt x="0" y="0"/>
                </a:moveTo>
                <a:lnTo>
                  <a:pt x="8502783" y="0"/>
                </a:lnTo>
                <a:lnTo>
                  <a:pt x="8502783" y="547799"/>
                </a:lnTo>
                <a:lnTo>
                  <a:pt x="0" y="54779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14445" y="3413252"/>
            <a:ext cx="4218523" cy="1286782"/>
          </a:xfrm>
          <a:custGeom>
            <a:avLst/>
            <a:gdLst/>
            <a:ahLst/>
            <a:cxnLst/>
            <a:rect r="r" b="b" t="t" l="l"/>
            <a:pathLst>
              <a:path h="1286782" w="4218523">
                <a:moveTo>
                  <a:pt x="0" y="0"/>
                </a:moveTo>
                <a:lnTo>
                  <a:pt x="4218522" y="0"/>
                </a:lnTo>
                <a:lnTo>
                  <a:pt x="4218522" y="1286782"/>
                </a:lnTo>
                <a:lnTo>
                  <a:pt x="0" y="128678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0296" y="5602800"/>
            <a:ext cx="9983971" cy="826353"/>
          </a:xfrm>
          <a:custGeom>
            <a:avLst/>
            <a:gdLst/>
            <a:ahLst/>
            <a:cxnLst/>
            <a:rect r="r" b="b" t="t" l="l"/>
            <a:pathLst>
              <a:path h="826353" w="9983971">
                <a:moveTo>
                  <a:pt x="0" y="0"/>
                </a:moveTo>
                <a:lnTo>
                  <a:pt x="9983971" y="0"/>
                </a:lnTo>
                <a:lnTo>
                  <a:pt x="9983971" y="826354"/>
                </a:lnTo>
                <a:lnTo>
                  <a:pt x="0" y="82635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34744" y="7221453"/>
            <a:ext cx="4145347" cy="795417"/>
          </a:xfrm>
          <a:custGeom>
            <a:avLst/>
            <a:gdLst/>
            <a:ahLst/>
            <a:cxnLst/>
            <a:rect r="r" b="b" t="t" l="l"/>
            <a:pathLst>
              <a:path h="795417" w="4145347">
                <a:moveTo>
                  <a:pt x="0" y="0"/>
                </a:moveTo>
                <a:lnTo>
                  <a:pt x="4145347" y="0"/>
                </a:lnTo>
                <a:lnTo>
                  <a:pt x="4145347" y="795417"/>
                </a:lnTo>
                <a:lnTo>
                  <a:pt x="0" y="79541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44404" y="80562"/>
            <a:ext cx="11386488" cy="1137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52"/>
              </a:lnSpc>
            </a:pPr>
            <a:r>
              <a:rPr lang="en-US" sz="6608">
                <a:solidFill>
                  <a:srgbClr val="FFFFFF"/>
                </a:solidFill>
                <a:latin typeface="Neue Machina Ultra-Bold"/>
              </a:rPr>
              <a:t>Bazy dancyh we flasku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696697" y="1161068"/>
            <a:ext cx="8562603" cy="125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1295" indent="-255647" lvl="1">
              <a:lnSpc>
                <a:spcPts val="3315"/>
              </a:lnSpc>
              <a:buFont typeface="Arial"/>
              <a:buChar char="•"/>
            </a:pPr>
            <a:r>
              <a:rPr lang="en-US" sz="2368">
                <a:solidFill>
                  <a:srgbClr val="FFFFFF"/>
                </a:solidFill>
                <a:latin typeface="Montserrat"/>
              </a:rPr>
              <a:t>Flask umożliwia integrację z różnymi bazami danych, w tym SQLite, MySQL, PostgreSQL i wiele innych.</a:t>
            </a:r>
          </a:p>
          <a:p>
            <a:pPr>
              <a:lnSpc>
                <a:spcPts val="3315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2620349" y="1180118"/>
            <a:ext cx="4157514" cy="405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7"/>
              </a:lnSpc>
              <a:spcBef>
                <a:spcPct val="0"/>
              </a:spcBef>
            </a:pPr>
            <a:r>
              <a:rPr lang="en-US" sz="2419">
                <a:solidFill>
                  <a:srgbClr val="FFFFFF"/>
                </a:solidFill>
                <a:latin typeface="Montserrat"/>
              </a:rPr>
              <a:t>pip install flask-sqlalchemy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25150" y="6785461"/>
            <a:ext cx="8800567" cy="833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7"/>
              </a:lnSpc>
              <a:spcBef>
                <a:spcPct val="0"/>
              </a:spcBef>
            </a:pPr>
            <a:r>
              <a:rPr lang="en-US" sz="2419">
                <a:solidFill>
                  <a:srgbClr val="FFFFFF"/>
                </a:solidFill>
                <a:latin typeface="Montserrat"/>
              </a:rPr>
              <a:t>Definicja klasy User która jest modelem danych z wykrozystaniem SQLAlcehmy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97728" y="4759860"/>
            <a:ext cx="3783509" cy="405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7"/>
              </a:lnSpc>
              <a:spcBef>
                <a:spcPct val="0"/>
              </a:spcBef>
            </a:pPr>
            <a:r>
              <a:rPr lang="en-US" sz="2419">
                <a:solidFill>
                  <a:srgbClr val="FFFFFF"/>
                </a:solidFill>
                <a:latin typeface="Montserrat"/>
              </a:rPr>
              <a:t>Inicjalizacja bazy danych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1896" y="6391054"/>
            <a:ext cx="8280772" cy="405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7"/>
              </a:lnSpc>
              <a:spcBef>
                <a:spcPct val="0"/>
              </a:spcBef>
            </a:pPr>
            <a:r>
              <a:rPr lang="en-US" sz="2419">
                <a:solidFill>
                  <a:srgbClr val="FFFFFF"/>
                </a:solidFill>
                <a:latin typeface="Montserrat"/>
              </a:rPr>
              <a:t>Konfiguracja flask do korzystania z bazy danych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1896" y="7948837"/>
            <a:ext cx="5715192" cy="384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4"/>
              </a:lnSpc>
              <a:spcBef>
                <a:spcPct val="0"/>
              </a:spcBef>
            </a:pPr>
            <a:r>
              <a:rPr lang="en-US" sz="2253">
                <a:solidFill>
                  <a:srgbClr val="FFFFFF"/>
                </a:solidFill>
                <a:latin typeface="Montserrat"/>
              </a:rPr>
              <a:t>Tworzenie bazy danych, jeśli nie istnieje: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112880" y="1908585"/>
            <a:ext cx="3413224" cy="553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7"/>
              </a:lnSpc>
              <a:spcBef>
                <a:spcPct val="0"/>
              </a:spcBef>
            </a:pPr>
            <a:r>
              <a:rPr lang="en-US" sz="3319" u="sng">
                <a:solidFill>
                  <a:srgbClr val="FFFFFF"/>
                </a:solidFill>
                <a:latin typeface="Montserrat Bold"/>
              </a:rPr>
              <a:t>W pliku __init__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152013" y="2156934"/>
            <a:ext cx="3468439" cy="553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7"/>
              </a:lnSpc>
              <a:spcBef>
                <a:spcPct val="0"/>
              </a:spcBef>
            </a:pPr>
            <a:r>
              <a:rPr lang="en-US" sz="3319" u="sng">
                <a:solidFill>
                  <a:srgbClr val="FFFFFF"/>
                </a:solidFill>
                <a:latin typeface="Montserrat Bold"/>
              </a:rPr>
              <a:t>W pliku models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5108501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359184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9029493" y="1664950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9" y="0"/>
                </a:lnTo>
                <a:lnTo>
                  <a:pt x="12718369" y="9388469"/>
                </a:lnTo>
                <a:lnTo>
                  <a:pt x="0" y="9388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3898" y="2346313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7" y="0"/>
                </a:lnTo>
                <a:lnTo>
                  <a:pt x="2292647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953174">
            <a:off x="-59279" y="8766770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1" y="0"/>
                </a:lnTo>
                <a:lnTo>
                  <a:pt x="5153321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26913" y="1664932"/>
            <a:ext cx="6888896" cy="7185289"/>
          </a:xfrm>
          <a:custGeom>
            <a:avLst/>
            <a:gdLst/>
            <a:ahLst/>
            <a:cxnLst/>
            <a:rect r="r" b="b" t="t" l="l"/>
            <a:pathLst>
              <a:path h="7185289" w="6888896">
                <a:moveTo>
                  <a:pt x="0" y="0"/>
                </a:moveTo>
                <a:lnTo>
                  <a:pt x="6888897" y="0"/>
                </a:lnTo>
                <a:lnTo>
                  <a:pt x="6888897" y="7185290"/>
                </a:lnTo>
                <a:lnTo>
                  <a:pt x="0" y="7185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982337" y="2190605"/>
            <a:ext cx="8448540" cy="1105681"/>
          </a:xfrm>
          <a:custGeom>
            <a:avLst/>
            <a:gdLst/>
            <a:ahLst/>
            <a:cxnLst/>
            <a:rect r="r" b="b" t="t" l="l"/>
            <a:pathLst>
              <a:path h="1105681" w="8448540">
                <a:moveTo>
                  <a:pt x="0" y="0"/>
                </a:moveTo>
                <a:lnTo>
                  <a:pt x="8448541" y="0"/>
                </a:lnTo>
                <a:lnTo>
                  <a:pt x="8448541" y="1105682"/>
                </a:lnTo>
                <a:lnTo>
                  <a:pt x="0" y="110568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40425" y="4568801"/>
            <a:ext cx="13520784" cy="1093265"/>
          </a:xfrm>
          <a:custGeom>
            <a:avLst/>
            <a:gdLst/>
            <a:ahLst/>
            <a:cxnLst/>
            <a:rect r="r" b="b" t="t" l="l"/>
            <a:pathLst>
              <a:path h="1093265" w="13520784">
                <a:moveTo>
                  <a:pt x="0" y="0"/>
                </a:moveTo>
                <a:lnTo>
                  <a:pt x="13520784" y="0"/>
                </a:lnTo>
                <a:lnTo>
                  <a:pt x="13520784" y="1093265"/>
                </a:lnTo>
                <a:lnTo>
                  <a:pt x="0" y="109326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44404" y="80562"/>
            <a:ext cx="11386488" cy="1137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52"/>
              </a:lnSpc>
            </a:pPr>
            <a:r>
              <a:rPr lang="en-US" sz="6608">
                <a:solidFill>
                  <a:srgbClr val="FFFFFF"/>
                </a:solidFill>
                <a:latin typeface="Neue Machina Ultra-Bold"/>
              </a:rPr>
              <a:t>Bazy dancyh we flasku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19491" y="3229612"/>
            <a:ext cx="11386488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Neue Machina Ultra-Bold"/>
              </a:rPr>
              <a:t>Tworzenie relacji między klasą Note oraz Task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80221" y="5731860"/>
            <a:ext cx="11386488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Neue Machina Ultra-Bold"/>
              </a:rPr>
              <a:t>Tworzenie nowego użytkownika poprzez konstruktor 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20057" y="-2331083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558059" y="1072866"/>
            <a:ext cx="7379488" cy="884001"/>
          </a:xfrm>
          <a:custGeom>
            <a:avLst/>
            <a:gdLst/>
            <a:ahLst/>
            <a:cxnLst/>
            <a:rect r="r" b="b" t="t" l="l"/>
            <a:pathLst>
              <a:path h="884001" w="7379488">
                <a:moveTo>
                  <a:pt x="0" y="0"/>
                </a:moveTo>
                <a:lnTo>
                  <a:pt x="7379487" y="0"/>
                </a:lnTo>
                <a:lnTo>
                  <a:pt x="7379487" y="884001"/>
                </a:lnTo>
                <a:lnTo>
                  <a:pt x="0" y="8840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751558" y="2226789"/>
            <a:ext cx="6374692" cy="5230065"/>
          </a:xfrm>
          <a:custGeom>
            <a:avLst/>
            <a:gdLst/>
            <a:ahLst/>
            <a:cxnLst/>
            <a:rect r="r" b="b" t="t" l="l"/>
            <a:pathLst>
              <a:path h="5230065" w="6374692">
                <a:moveTo>
                  <a:pt x="0" y="0"/>
                </a:moveTo>
                <a:lnTo>
                  <a:pt x="6374693" y="0"/>
                </a:lnTo>
                <a:lnTo>
                  <a:pt x="6374693" y="5230066"/>
                </a:lnTo>
                <a:lnTo>
                  <a:pt x="0" y="52300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174968" y="5681063"/>
            <a:ext cx="6724471" cy="3734544"/>
          </a:xfrm>
          <a:custGeom>
            <a:avLst/>
            <a:gdLst/>
            <a:ahLst/>
            <a:cxnLst/>
            <a:rect r="r" b="b" t="t" l="l"/>
            <a:pathLst>
              <a:path h="3734544" w="6724471">
                <a:moveTo>
                  <a:pt x="0" y="0"/>
                </a:moveTo>
                <a:lnTo>
                  <a:pt x="6724470" y="0"/>
                </a:lnTo>
                <a:lnTo>
                  <a:pt x="6724470" y="3734544"/>
                </a:lnTo>
                <a:lnTo>
                  <a:pt x="0" y="37345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60107" y="542657"/>
            <a:ext cx="11130050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-Bold"/>
              </a:rPr>
              <a:t>Flask-Admin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02461" y="1979139"/>
            <a:ext cx="9905867" cy="3567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2451" indent="-366225" lvl="1">
              <a:lnSpc>
                <a:spcPts val="4749"/>
              </a:lnSpc>
              <a:buFont typeface="Arial"/>
              <a:buChar char="•"/>
            </a:pPr>
            <a:r>
              <a:rPr lang="en-US" sz="3392">
                <a:solidFill>
                  <a:srgbClr val="FFFFFF"/>
                </a:solidFill>
                <a:latin typeface="Montserrat"/>
              </a:rPr>
              <a:t>Flask-Admin jest rozszerzeniem Flask, które umożliwia szybkie tworzenie panelu administracyjnego opartego na interfejsie użytkownika. Pozwala to na łatwe zarządzanie danymi w aplikacji Flask bez konieczności pisania dużo kodu.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599707" y="430069"/>
            <a:ext cx="4841528" cy="553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7"/>
              </a:lnSpc>
              <a:spcBef>
                <a:spcPct val="0"/>
              </a:spcBef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pip install Flask-Admin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68384" y="-2084520"/>
            <a:ext cx="8831880" cy="8831880"/>
          </a:xfrm>
          <a:custGeom>
            <a:avLst/>
            <a:gdLst/>
            <a:ahLst/>
            <a:cxnLst/>
            <a:rect r="r" b="b" t="t" l="l"/>
            <a:pathLst>
              <a:path h="8831880" w="883188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08264" y="99307"/>
            <a:ext cx="6511191" cy="11280306"/>
          </a:xfrm>
          <a:custGeom>
            <a:avLst/>
            <a:gdLst/>
            <a:ahLst/>
            <a:cxnLst/>
            <a:rect r="r" b="b" t="t" l="l"/>
            <a:pathLst>
              <a:path h="11280306" w="6511191">
                <a:moveTo>
                  <a:pt x="0" y="0"/>
                </a:moveTo>
                <a:lnTo>
                  <a:pt x="6511190" y="0"/>
                </a:lnTo>
                <a:lnTo>
                  <a:pt x="6511190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862" t="0" r="-66382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941393" y="2797072"/>
            <a:ext cx="4290504" cy="6461228"/>
            <a:chOff x="0" y="0"/>
            <a:chExt cx="1565187" cy="235707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65188" cy="2357074"/>
            </a:xfrm>
            <a:custGeom>
              <a:avLst/>
              <a:gdLst/>
              <a:ahLst/>
              <a:cxnLst/>
              <a:rect r="r" b="b" t="t" l="l"/>
              <a:pathLst>
                <a:path h="2357074" w="1565188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247556" y="3125236"/>
            <a:ext cx="3678177" cy="3678177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6966592" y="2797072"/>
            <a:ext cx="4290504" cy="6461228"/>
            <a:chOff x="0" y="0"/>
            <a:chExt cx="1565187" cy="235707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65188" cy="2357074"/>
            </a:xfrm>
            <a:custGeom>
              <a:avLst/>
              <a:gdLst/>
              <a:ahLst/>
              <a:cxnLst/>
              <a:rect r="r" b="b" t="t" l="l"/>
              <a:pathLst>
                <a:path h="2357074" w="1565188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7272755" y="3125236"/>
            <a:ext cx="3678177" cy="3678177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7"/>
              <a:stretch>
                <a:fillRect l="-38888" t="0" r="-38888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056104" y="2797072"/>
            <a:ext cx="4290504" cy="6461228"/>
            <a:chOff x="0" y="0"/>
            <a:chExt cx="1565187" cy="235707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65188" cy="2357074"/>
            </a:xfrm>
            <a:custGeom>
              <a:avLst/>
              <a:gdLst/>
              <a:ahLst/>
              <a:cxnLst/>
              <a:rect r="r" b="b" t="t" l="l"/>
              <a:pathLst>
                <a:path h="2357074" w="1565188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2362267" y="3125236"/>
            <a:ext cx="3678177" cy="3678177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4238979">
            <a:off x="-345749" y="-2366999"/>
            <a:ext cx="3493701" cy="5774713"/>
          </a:xfrm>
          <a:custGeom>
            <a:avLst/>
            <a:gdLst/>
            <a:ahLst/>
            <a:cxnLst/>
            <a:rect r="r" b="b" t="t" l="l"/>
            <a:pathLst>
              <a:path h="5774713" w="3493701">
                <a:moveTo>
                  <a:pt x="0" y="0"/>
                </a:moveTo>
                <a:lnTo>
                  <a:pt x="3493702" y="0"/>
                </a:lnTo>
                <a:lnTo>
                  <a:pt x="3493702" y="5774713"/>
                </a:lnTo>
                <a:lnTo>
                  <a:pt x="0" y="57747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3223036">
            <a:off x="15631061" y="3684321"/>
            <a:ext cx="6022673" cy="3553377"/>
          </a:xfrm>
          <a:custGeom>
            <a:avLst/>
            <a:gdLst/>
            <a:ahLst/>
            <a:cxnLst/>
            <a:rect r="r" b="b" t="t" l="l"/>
            <a:pathLst>
              <a:path h="3553377" w="6022673">
                <a:moveTo>
                  <a:pt x="0" y="0"/>
                </a:moveTo>
                <a:lnTo>
                  <a:pt x="6022673" y="0"/>
                </a:lnTo>
                <a:lnTo>
                  <a:pt x="6022673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4562443" y="381649"/>
            <a:ext cx="10679410" cy="1560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87"/>
              </a:lnSpc>
            </a:pPr>
            <a:r>
              <a:rPr lang="en-US" sz="9062">
                <a:solidFill>
                  <a:srgbClr val="FFFFFF"/>
                </a:solidFill>
                <a:latin typeface="Neue Machina Ultra-Bold"/>
              </a:rPr>
              <a:t>Czym jest Flask?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609980" y="7077572"/>
            <a:ext cx="2953329" cy="1461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>
                <a:solidFill>
                  <a:srgbClr val="FFFFFF"/>
                </a:solidFill>
                <a:latin typeface="Montserrat"/>
              </a:rPr>
              <a:t>Flask jest mikroframeworkiem do tworzenia aplikacji webowych w języku Python.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635179" y="6849925"/>
            <a:ext cx="2953329" cy="205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>
                <a:solidFill>
                  <a:srgbClr val="FFFFFF"/>
                </a:solidFill>
                <a:latin typeface="Montserrat"/>
              </a:rPr>
              <a:t>Jego cechą charakterystyczną jest minimalistyczna natura, co oznacza, że zapewnia podstawowe narzędzia i struktury potrzebne do budowy aplikacji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404046" y="7077572"/>
            <a:ext cx="3636398" cy="2642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>
                <a:solidFill>
                  <a:srgbClr val="FFFFFF"/>
                </a:solidFill>
                <a:latin typeface="Montserrat"/>
              </a:rPr>
              <a:t>Flask został stworzony przez Armina Ronachera i po raz pierwszy wydany w 2010 roku. Od tego czasu zdobył dużą popularność wśród programistów Pythona i jest wykorzystywany przez wiele firm i projektów na całym świecie.</a:t>
            </a:r>
          </a:p>
          <a:p>
            <a:pPr algn="ctr">
              <a:lnSpc>
                <a:spcPts val="2379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2404046" y="6790551"/>
            <a:ext cx="3594618" cy="315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4"/>
              </a:lnSpc>
            </a:pPr>
            <a:r>
              <a:rPr lang="en-US" sz="1824">
                <a:solidFill>
                  <a:srgbClr val="FFFFFF"/>
                </a:solidFill>
                <a:latin typeface="Montserrat Bold"/>
              </a:rPr>
              <a:t>Armin Ronacher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93197"/>
            <a:ext cx="11386488" cy="1137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52"/>
              </a:lnSpc>
            </a:pPr>
            <a:r>
              <a:rPr lang="en-US" sz="6608">
                <a:solidFill>
                  <a:srgbClr val="FFFFFF"/>
                </a:solidFill>
                <a:latin typeface="Neue Machina Ultra-Bold"/>
              </a:rPr>
              <a:t>Flash messages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060167" y="2233036"/>
            <a:ext cx="14167667" cy="5744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</a:p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3606">
                <a:solidFill>
                  <a:srgbClr val="FFFFFF"/>
                </a:solidFill>
                <a:latin typeface="Neue Machina Ultra-Bold"/>
              </a:rPr>
              <a:t>Flash w Flasku to mechanizm, który umożliwia przechowywanie komunikatów, takich jak komunikaty o sukcesie lub błędach, przez jeden request HTTP i wyświetlanie ich w kolejnym requescie HTTP. Jest to przydatne do przekazywania komunikatów użytkownikowi po wykonaniu jakiejś akcji, na przykład po zalogowaniu się, wysłaniu formularza lub wykonaniu innej operacji.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4404" y="1648926"/>
            <a:ext cx="10781186" cy="4861419"/>
          </a:xfrm>
          <a:custGeom>
            <a:avLst/>
            <a:gdLst/>
            <a:ahLst/>
            <a:cxnLst/>
            <a:rect r="r" b="b" t="t" l="l"/>
            <a:pathLst>
              <a:path h="4861419" w="10781186">
                <a:moveTo>
                  <a:pt x="0" y="0"/>
                </a:moveTo>
                <a:lnTo>
                  <a:pt x="10781186" y="0"/>
                </a:lnTo>
                <a:lnTo>
                  <a:pt x="10781186" y="4861420"/>
                </a:lnTo>
                <a:lnTo>
                  <a:pt x="0" y="4861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67974" y="1321945"/>
            <a:ext cx="6287709" cy="4320838"/>
          </a:xfrm>
          <a:custGeom>
            <a:avLst/>
            <a:gdLst/>
            <a:ahLst/>
            <a:cxnLst/>
            <a:rect r="r" b="b" t="t" l="l"/>
            <a:pathLst>
              <a:path h="4320838" w="6287709">
                <a:moveTo>
                  <a:pt x="0" y="0"/>
                </a:moveTo>
                <a:lnTo>
                  <a:pt x="6287709" y="0"/>
                </a:lnTo>
                <a:lnTo>
                  <a:pt x="6287709" y="4320838"/>
                </a:lnTo>
                <a:lnTo>
                  <a:pt x="0" y="43208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56137" y="7620514"/>
            <a:ext cx="10688706" cy="1637786"/>
          </a:xfrm>
          <a:custGeom>
            <a:avLst/>
            <a:gdLst/>
            <a:ahLst/>
            <a:cxnLst/>
            <a:rect r="r" b="b" t="t" l="l"/>
            <a:pathLst>
              <a:path h="1637786" w="10688706">
                <a:moveTo>
                  <a:pt x="0" y="0"/>
                </a:moveTo>
                <a:lnTo>
                  <a:pt x="10688706" y="0"/>
                </a:lnTo>
                <a:lnTo>
                  <a:pt x="10688706" y="1637786"/>
                </a:lnTo>
                <a:lnTo>
                  <a:pt x="0" y="16377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44404" y="80562"/>
            <a:ext cx="14290517" cy="1137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52"/>
              </a:lnSpc>
            </a:pPr>
            <a:r>
              <a:rPr lang="en-US" sz="6608">
                <a:solidFill>
                  <a:srgbClr val="FFFFFF"/>
                </a:solidFill>
                <a:latin typeface="Neue Machina Ultra-Bold"/>
              </a:rPr>
              <a:t>Przykłady Flash messages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570276"/>
            <a:ext cx="1562600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Po naciśnięciu przycisku Register otrzymujemy: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20057" y="-2331083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38930" y="2134307"/>
            <a:ext cx="11130050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-Bold"/>
              </a:rPr>
              <a:t>Źródła: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88716" y="3385504"/>
            <a:ext cx="11317711" cy="5284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45"/>
              </a:lnSpc>
            </a:pPr>
            <a:r>
              <a:rPr lang="en-US" sz="3746" u="sng">
                <a:solidFill>
                  <a:srgbClr val="FFFFFF"/>
                </a:solidFill>
                <a:latin typeface="Arimo"/>
                <a:hlinkClick r:id="rId8" tooltip="https://flask.palletsprojects.com/en/3.0.x/"/>
              </a:rPr>
              <a:t>https://flask.palletsprojects.com/en/3.0.x/</a:t>
            </a:r>
          </a:p>
          <a:p>
            <a:pPr>
              <a:lnSpc>
                <a:spcPts val="5245"/>
              </a:lnSpc>
            </a:pPr>
          </a:p>
          <a:p>
            <a:pPr>
              <a:lnSpc>
                <a:spcPts val="5245"/>
              </a:lnSpc>
            </a:pPr>
            <a:r>
              <a:rPr lang="en-US" sz="3746" u="sng">
                <a:solidFill>
                  <a:srgbClr val="FFFFFF"/>
                </a:solidFill>
                <a:latin typeface="Arimo"/>
              </a:rPr>
              <a:t>https://www.youtube.com/watch?v=dam0GPOAvVI</a:t>
            </a:r>
          </a:p>
          <a:p>
            <a:pPr>
              <a:lnSpc>
                <a:spcPts val="5245"/>
              </a:lnSpc>
            </a:pPr>
          </a:p>
          <a:p>
            <a:pPr>
              <a:lnSpc>
                <a:spcPts val="5245"/>
              </a:lnSpc>
            </a:pPr>
            <a:r>
              <a:rPr lang="en-US" sz="3746" u="sng">
                <a:solidFill>
                  <a:srgbClr val="FFFFFF"/>
                </a:solidFill>
                <a:latin typeface="Arimo"/>
              </a:rPr>
              <a:t>https://www.turing.com/kb/build-flask-routes-in-python</a:t>
            </a:r>
          </a:p>
          <a:p>
            <a:pPr>
              <a:lnSpc>
                <a:spcPts val="5245"/>
              </a:lnSpc>
            </a:pPr>
          </a:p>
          <a:p>
            <a:pPr>
              <a:lnSpc>
                <a:spcPts val="5245"/>
              </a:lnSpc>
            </a:pPr>
          </a:p>
          <a:p>
            <a:pPr>
              <a:lnSpc>
                <a:spcPts val="5245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5108501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359184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9029493" y="1664950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9" y="0"/>
                </a:lnTo>
                <a:lnTo>
                  <a:pt x="12718369" y="9388469"/>
                </a:lnTo>
                <a:lnTo>
                  <a:pt x="0" y="9388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3898" y="2346313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7" y="0"/>
                </a:lnTo>
                <a:lnTo>
                  <a:pt x="2292647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953174">
            <a:off x="-59279" y="8766770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1" y="0"/>
                </a:lnTo>
                <a:lnTo>
                  <a:pt x="5153321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26913" y="1664932"/>
            <a:ext cx="6888896" cy="7185289"/>
          </a:xfrm>
          <a:custGeom>
            <a:avLst/>
            <a:gdLst/>
            <a:ahLst/>
            <a:cxnLst/>
            <a:rect r="r" b="b" t="t" l="l"/>
            <a:pathLst>
              <a:path h="7185289" w="6888896">
                <a:moveTo>
                  <a:pt x="0" y="0"/>
                </a:moveTo>
                <a:lnTo>
                  <a:pt x="6888897" y="0"/>
                </a:lnTo>
                <a:lnTo>
                  <a:pt x="6888897" y="7185290"/>
                </a:lnTo>
                <a:lnTo>
                  <a:pt x="0" y="7185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34670" y="3925790"/>
            <a:ext cx="13169187" cy="159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921"/>
              </a:lnSpc>
            </a:pPr>
            <a:r>
              <a:rPr lang="en-US" sz="9229">
                <a:solidFill>
                  <a:srgbClr val="FFFFFF"/>
                </a:solidFill>
                <a:latin typeface="Neue Machina Ultra-Bold"/>
              </a:rPr>
              <a:t>Część praktyczna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54044" y="1024236"/>
            <a:ext cx="6896632" cy="6896632"/>
          </a:xfrm>
          <a:custGeom>
            <a:avLst/>
            <a:gdLst/>
            <a:ahLst/>
            <a:cxnLst/>
            <a:rect r="r" b="b" t="t" l="l"/>
            <a:pathLst>
              <a:path h="6896632" w="6896632">
                <a:moveTo>
                  <a:pt x="0" y="0"/>
                </a:moveTo>
                <a:lnTo>
                  <a:pt x="6896633" y="0"/>
                </a:lnTo>
                <a:lnTo>
                  <a:pt x="6896633" y="6896632"/>
                </a:lnTo>
                <a:lnTo>
                  <a:pt x="0" y="6896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831439" y="3191290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1" y="0"/>
                </a:lnTo>
                <a:lnTo>
                  <a:pt x="8086061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1928816" y="449266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8" y="0"/>
                </a:lnTo>
                <a:lnTo>
                  <a:pt x="12718368" y="9388468"/>
                </a:lnTo>
                <a:lnTo>
                  <a:pt x="0" y="9388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823539" y="2903539"/>
            <a:ext cx="5366128" cy="5017329"/>
          </a:xfrm>
          <a:custGeom>
            <a:avLst/>
            <a:gdLst/>
            <a:ahLst/>
            <a:cxnLst/>
            <a:rect r="r" b="b" t="t" l="l"/>
            <a:pathLst>
              <a:path h="5017329" w="5366128">
                <a:moveTo>
                  <a:pt x="0" y="0"/>
                </a:moveTo>
                <a:lnTo>
                  <a:pt x="5366128" y="0"/>
                </a:lnTo>
                <a:lnTo>
                  <a:pt x="5366128" y="5017329"/>
                </a:lnTo>
                <a:lnTo>
                  <a:pt x="0" y="501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71219" y="4200702"/>
            <a:ext cx="8148349" cy="1685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20057" y="-2331083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60107" y="3588163"/>
            <a:ext cx="11887695" cy="4067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Łatwy</a:t>
            </a: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Lekki</a:t>
            </a: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Elastyczny</a:t>
            </a: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Zintegrowany</a:t>
            </a: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Dobrze udokumentowany</a:t>
            </a: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Wsparcie społeczności</a:t>
            </a:r>
          </a:p>
          <a:p>
            <a:pPr>
              <a:lnSpc>
                <a:spcPts val="4647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708460" y="4217518"/>
            <a:ext cx="6011984" cy="3312057"/>
          </a:xfrm>
          <a:custGeom>
            <a:avLst/>
            <a:gdLst/>
            <a:ahLst/>
            <a:cxnLst/>
            <a:rect r="r" b="b" t="t" l="l"/>
            <a:pathLst>
              <a:path h="3312057" w="6011984">
                <a:moveTo>
                  <a:pt x="0" y="0"/>
                </a:moveTo>
                <a:lnTo>
                  <a:pt x="6011983" y="0"/>
                </a:lnTo>
                <a:lnTo>
                  <a:pt x="6011983" y="3312057"/>
                </a:lnTo>
                <a:lnTo>
                  <a:pt x="0" y="33120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38930" y="2143832"/>
            <a:ext cx="14497645" cy="1112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48"/>
              </a:lnSpc>
            </a:pPr>
            <a:r>
              <a:rPr lang="en-US" sz="6463">
                <a:solidFill>
                  <a:srgbClr val="FFFFFF"/>
                </a:solidFill>
                <a:latin typeface="Neue Machina Ultra-Bold"/>
              </a:rPr>
              <a:t>Dlaczego warto używać flaska?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20057" y="-2331083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38930" y="3939450"/>
            <a:ext cx="14486670" cy="5318850"/>
          </a:xfrm>
          <a:custGeom>
            <a:avLst/>
            <a:gdLst/>
            <a:ahLst/>
            <a:cxnLst/>
            <a:rect r="r" b="b" t="t" l="l"/>
            <a:pathLst>
              <a:path h="5318850" w="14486670">
                <a:moveTo>
                  <a:pt x="0" y="0"/>
                </a:moveTo>
                <a:lnTo>
                  <a:pt x="14486669" y="0"/>
                </a:lnTo>
                <a:lnTo>
                  <a:pt x="14486669" y="5318850"/>
                </a:lnTo>
                <a:lnTo>
                  <a:pt x="0" y="53188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38930" y="2134307"/>
            <a:ext cx="11130050" cy="2371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-Bold"/>
              </a:rPr>
              <a:t>Request Processing</a:t>
            </a:r>
          </a:p>
          <a:p>
            <a:pPr>
              <a:lnSpc>
                <a:spcPts val="9468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609443"/>
            <a:ext cx="6298707" cy="5126393"/>
          </a:xfrm>
          <a:custGeom>
            <a:avLst/>
            <a:gdLst/>
            <a:ahLst/>
            <a:cxnLst/>
            <a:rect r="r" b="b" t="t" l="l"/>
            <a:pathLst>
              <a:path h="5126393" w="6298707">
                <a:moveTo>
                  <a:pt x="0" y="0"/>
                </a:moveTo>
                <a:lnTo>
                  <a:pt x="6298707" y="0"/>
                </a:lnTo>
                <a:lnTo>
                  <a:pt x="6298707" y="5126393"/>
                </a:lnTo>
                <a:lnTo>
                  <a:pt x="0" y="51263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79476" y="2244270"/>
            <a:ext cx="7634825" cy="5798460"/>
          </a:xfrm>
          <a:custGeom>
            <a:avLst/>
            <a:gdLst/>
            <a:ahLst/>
            <a:cxnLst/>
            <a:rect r="r" b="b" t="t" l="l"/>
            <a:pathLst>
              <a:path h="5798460" w="7634825">
                <a:moveTo>
                  <a:pt x="0" y="0"/>
                </a:moveTo>
                <a:lnTo>
                  <a:pt x="7634825" y="0"/>
                </a:lnTo>
                <a:lnTo>
                  <a:pt x="7634825" y="5798460"/>
                </a:lnTo>
                <a:lnTo>
                  <a:pt x="0" y="57984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7355759"/>
            <a:ext cx="11768189" cy="2515619"/>
          </a:xfrm>
          <a:custGeom>
            <a:avLst/>
            <a:gdLst/>
            <a:ahLst/>
            <a:cxnLst/>
            <a:rect r="r" b="b" t="t" l="l"/>
            <a:pathLst>
              <a:path h="2515619" w="11768189">
                <a:moveTo>
                  <a:pt x="0" y="0"/>
                </a:moveTo>
                <a:lnTo>
                  <a:pt x="11768189" y="0"/>
                </a:lnTo>
                <a:lnTo>
                  <a:pt x="11768189" y="2515619"/>
                </a:lnTo>
                <a:lnTo>
                  <a:pt x="0" y="25156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525" y="-45028"/>
            <a:ext cx="17479210" cy="2829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71"/>
              </a:lnSpc>
            </a:pPr>
            <a:r>
              <a:rPr lang="en-US" sz="8122">
                <a:solidFill>
                  <a:srgbClr val="FFFFFF"/>
                </a:solidFill>
                <a:latin typeface="Neue Machina Ultra-Bold"/>
              </a:rPr>
              <a:t>Podstawy routingu w Flasku</a:t>
            </a:r>
          </a:p>
          <a:p>
            <a:pPr algn="ctr">
              <a:lnSpc>
                <a:spcPts val="11371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3732421" y="3157244"/>
            <a:ext cx="1938033" cy="506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3"/>
              </a:lnSpc>
              <a:spcBef>
                <a:spcPct val="0"/>
              </a:spcBef>
            </a:pPr>
            <a:r>
              <a:rPr lang="en-US" sz="3002">
                <a:solidFill>
                  <a:srgbClr val="FFFFFF"/>
                </a:solidFill>
                <a:latin typeface="Montserrat"/>
              </a:rPr>
              <a:t>Dekorator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47277" y="4648962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20057" y="-2331083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383831" y="1821466"/>
            <a:ext cx="6344625" cy="3830058"/>
          </a:xfrm>
          <a:custGeom>
            <a:avLst/>
            <a:gdLst/>
            <a:ahLst/>
            <a:cxnLst/>
            <a:rect r="r" b="b" t="t" l="l"/>
            <a:pathLst>
              <a:path h="3830058" w="6344625">
                <a:moveTo>
                  <a:pt x="0" y="0"/>
                </a:moveTo>
                <a:lnTo>
                  <a:pt x="6344624" y="0"/>
                </a:lnTo>
                <a:lnTo>
                  <a:pt x="6344624" y="3830058"/>
                </a:lnTo>
                <a:lnTo>
                  <a:pt x="0" y="38300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8215" y="4648962"/>
            <a:ext cx="5514093" cy="2005125"/>
          </a:xfrm>
          <a:custGeom>
            <a:avLst/>
            <a:gdLst/>
            <a:ahLst/>
            <a:cxnLst/>
            <a:rect r="r" b="b" t="t" l="l"/>
            <a:pathLst>
              <a:path h="2005125" w="5514093">
                <a:moveTo>
                  <a:pt x="0" y="0"/>
                </a:moveTo>
                <a:lnTo>
                  <a:pt x="5514093" y="0"/>
                </a:lnTo>
                <a:lnTo>
                  <a:pt x="5514093" y="2005125"/>
                </a:lnTo>
                <a:lnTo>
                  <a:pt x="0" y="20051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884120" y="6945979"/>
            <a:ext cx="7465653" cy="2511329"/>
          </a:xfrm>
          <a:custGeom>
            <a:avLst/>
            <a:gdLst/>
            <a:ahLst/>
            <a:cxnLst/>
            <a:rect r="r" b="b" t="t" l="l"/>
            <a:pathLst>
              <a:path h="2511329" w="7465653">
                <a:moveTo>
                  <a:pt x="0" y="0"/>
                </a:moveTo>
                <a:lnTo>
                  <a:pt x="7465652" y="0"/>
                </a:lnTo>
                <a:lnTo>
                  <a:pt x="7465652" y="2511329"/>
                </a:lnTo>
                <a:lnTo>
                  <a:pt x="0" y="251132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309480" y="3162328"/>
            <a:ext cx="3375326" cy="2970909"/>
          </a:xfrm>
          <a:custGeom>
            <a:avLst/>
            <a:gdLst/>
            <a:ahLst/>
            <a:cxnLst/>
            <a:rect r="r" b="b" t="t" l="l"/>
            <a:pathLst>
              <a:path h="2970909" w="3375326">
                <a:moveTo>
                  <a:pt x="0" y="0"/>
                </a:moveTo>
                <a:lnTo>
                  <a:pt x="3375327" y="0"/>
                </a:lnTo>
                <a:lnTo>
                  <a:pt x="3375327" y="2970909"/>
                </a:lnTo>
                <a:lnTo>
                  <a:pt x="0" y="297090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06693" y="2341122"/>
            <a:ext cx="6677138" cy="8041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7"/>
              </a:lnSpc>
            </a:pPr>
            <a:r>
              <a:rPr lang="en-US" sz="2519">
                <a:solidFill>
                  <a:srgbClr val="FFFFFF"/>
                </a:solidFill>
                <a:latin typeface="Montserrat Bold"/>
              </a:rPr>
              <a:t> 1. Jak używać szablonów HTML w Flasku?</a:t>
            </a:r>
          </a:p>
          <a:p>
            <a:pPr marL="544057" indent="-272028" lvl="1">
              <a:lnSpc>
                <a:spcPts val="3527"/>
              </a:lnSpc>
              <a:buFont typeface="Arial"/>
              <a:buChar char="•"/>
            </a:pPr>
            <a:r>
              <a:rPr lang="en-US" sz="2519">
                <a:solidFill>
                  <a:srgbClr val="FFFFFF"/>
                </a:solidFill>
                <a:latin typeface="Montserrat"/>
              </a:rPr>
              <a:t>Flask umożliwia używanie szablonów HTML, co pozwala na separację logiki aplikacji od warstwy prezentacji.</a:t>
            </a:r>
          </a:p>
          <a:p>
            <a:pPr>
              <a:lnSpc>
                <a:spcPts val="3527"/>
              </a:lnSpc>
            </a:pPr>
          </a:p>
          <a:p>
            <a:pPr>
              <a:lnSpc>
                <a:spcPts val="3527"/>
              </a:lnSpc>
            </a:pPr>
          </a:p>
          <a:p>
            <a:pPr>
              <a:lnSpc>
                <a:spcPts val="3527"/>
              </a:lnSpc>
            </a:pPr>
          </a:p>
          <a:p>
            <a:pPr>
              <a:lnSpc>
                <a:spcPts val="3527"/>
              </a:lnSpc>
            </a:pPr>
          </a:p>
          <a:p>
            <a:pPr>
              <a:lnSpc>
                <a:spcPts val="3527"/>
              </a:lnSpc>
            </a:pPr>
          </a:p>
          <a:p>
            <a:pPr>
              <a:lnSpc>
                <a:spcPts val="3527"/>
              </a:lnSpc>
            </a:pPr>
            <a:r>
              <a:rPr lang="en-US" sz="2519">
                <a:solidFill>
                  <a:srgbClr val="FFFFFF"/>
                </a:solidFill>
                <a:latin typeface="Montserrat Bold"/>
              </a:rPr>
              <a:t> 2. </a:t>
            </a:r>
            <a:r>
              <a:rPr lang="en-US" sz="2519">
                <a:solidFill>
                  <a:srgbClr val="FFFFFF"/>
                </a:solidFill>
                <a:latin typeface="Montserrat Bold"/>
              </a:rPr>
              <a:t>Przekazywanie danych z widoku do szablonu i ich renderowanie</a:t>
            </a:r>
          </a:p>
          <a:p>
            <a:pPr marL="544057" indent="-272028" lvl="1">
              <a:lnSpc>
                <a:spcPts val="3527"/>
              </a:lnSpc>
              <a:buFont typeface="Arial"/>
              <a:buChar char="•"/>
            </a:pPr>
            <a:r>
              <a:rPr lang="en-US" sz="2519">
                <a:solidFill>
                  <a:srgbClr val="FFFFFF"/>
                </a:solidFill>
                <a:latin typeface="Montserrat"/>
              </a:rPr>
              <a:t>Przedstawienie sposobu przekazywania danych z widoku do szablonu za pomocą mechanizmu kontekstu aplikacji i ich renderowania przy użyciu silnika szablonów Flaska.</a:t>
            </a:r>
          </a:p>
          <a:p>
            <a:pPr>
              <a:lnSpc>
                <a:spcPts val="3527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360107" y="609674"/>
            <a:ext cx="14188283" cy="1211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10"/>
              </a:lnSpc>
            </a:pPr>
            <a:r>
              <a:rPr lang="en-US" sz="7078">
                <a:solidFill>
                  <a:srgbClr val="FFFFFF"/>
                </a:solidFill>
                <a:latin typeface="Neue Machina Ultra-Bold"/>
              </a:rPr>
              <a:t>Szablony i renderowanie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20057" y="-2331083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88615" y="4233894"/>
            <a:ext cx="3240206" cy="3240206"/>
          </a:xfrm>
          <a:custGeom>
            <a:avLst/>
            <a:gdLst/>
            <a:ahLst/>
            <a:cxnLst/>
            <a:rect r="r" b="b" t="t" l="l"/>
            <a:pathLst>
              <a:path h="3240206" w="3240206">
                <a:moveTo>
                  <a:pt x="0" y="0"/>
                </a:moveTo>
                <a:lnTo>
                  <a:pt x="3240205" y="0"/>
                </a:lnTo>
                <a:lnTo>
                  <a:pt x="3240205" y="3240205"/>
                </a:lnTo>
                <a:lnTo>
                  <a:pt x="0" y="32402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466366" y="4504363"/>
            <a:ext cx="3675176" cy="3822183"/>
          </a:xfrm>
          <a:custGeom>
            <a:avLst/>
            <a:gdLst/>
            <a:ahLst/>
            <a:cxnLst/>
            <a:rect r="r" b="b" t="t" l="l"/>
            <a:pathLst>
              <a:path h="3822183" w="3675176">
                <a:moveTo>
                  <a:pt x="0" y="0"/>
                </a:moveTo>
                <a:lnTo>
                  <a:pt x="3675177" y="0"/>
                </a:lnTo>
                <a:lnTo>
                  <a:pt x="3675177" y="3822183"/>
                </a:lnTo>
                <a:lnTo>
                  <a:pt x="0" y="38221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724731" y="4806269"/>
            <a:ext cx="3218370" cy="3218370"/>
          </a:xfrm>
          <a:custGeom>
            <a:avLst/>
            <a:gdLst/>
            <a:ahLst/>
            <a:cxnLst/>
            <a:rect r="r" b="b" t="t" l="l"/>
            <a:pathLst>
              <a:path h="3218370" w="3218370">
                <a:moveTo>
                  <a:pt x="0" y="0"/>
                </a:moveTo>
                <a:lnTo>
                  <a:pt x="3218370" y="0"/>
                </a:lnTo>
                <a:lnTo>
                  <a:pt x="3218370" y="3218371"/>
                </a:lnTo>
                <a:lnTo>
                  <a:pt x="0" y="321837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626902" y="1765885"/>
            <a:ext cx="4632398" cy="1398628"/>
          </a:xfrm>
          <a:custGeom>
            <a:avLst/>
            <a:gdLst/>
            <a:ahLst/>
            <a:cxnLst/>
            <a:rect r="r" b="b" t="t" l="l"/>
            <a:pathLst>
              <a:path h="1398628" w="4632398">
                <a:moveTo>
                  <a:pt x="0" y="0"/>
                </a:moveTo>
                <a:lnTo>
                  <a:pt x="4632398" y="0"/>
                </a:lnTo>
                <a:lnTo>
                  <a:pt x="4632398" y="1398628"/>
                </a:lnTo>
                <a:lnTo>
                  <a:pt x="0" y="139862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38930" y="2134307"/>
            <a:ext cx="11130050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-Bold"/>
              </a:rPr>
              <a:t>Komponenty Flask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20057" y="-2331083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38930" y="2134307"/>
            <a:ext cx="11130050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-Bold"/>
              </a:rPr>
              <a:t>MarkupSafe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517514" y="575250"/>
            <a:ext cx="2730288" cy="2730288"/>
          </a:xfrm>
          <a:custGeom>
            <a:avLst/>
            <a:gdLst/>
            <a:ahLst/>
            <a:cxnLst/>
            <a:rect r="r" b="b" t="t" l="l"/>
            <a:pathLst>
              <a:path h="2730288" w="2730288">
                <a:moveTo>
                  <a:pt x="0" y="0"/>
                </a:moveTo>
                <a:lnTo>
                  <a:pt x="2730288" y="0"/>
                </a:lnTo>
                <a:lnTo>
                  <a:pt x="2730288" y="2730288"/>
                </a:lnTo>
                <a:lnTo>
                  <a:pt x="0" y="27302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123702" y="5537273"/>
            <a:ext cx="3193482" cy="3193482"/>
          </a:xfrm>
          <a:custGeom>
            <a:avLst/>
            <a:gdLst/>
            <a:ahLst/>
            <a:cxnLst/>
            <a:rect r="r" b="b" t="t" l="l"/>
            <a:pathLst>
              <a:path h="3193482" w="3193482">
                <a:moveTo>
                  <a:pt x="0" y="0"/>
                </a:moveTo>
                <a:lnTo>
                  <a:pt x="3193482" y="0"/>
                </a:lnTo>
                <a:lnTo>
                  <a:pt x="3193482" y="3193482"/>
                </a:lnTo>
                <a:lnTo>
                  <a:pt x="0" y="31934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60107" y="3991180"/>
            <a:ext cx="11887695" cy="348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47"/>
              </a:lnSpc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MarkupSafe - biblioteka obsługująca ciągi znaków w Pythonie, rozszerzająca typ string oznaczając jego zawartość jako "bezpieczną". Dzięki temu unika podwójnego unikania znaków specjalnych, co jest przydatne w zapobieganiu atakom XSS (Cross-Site Scripting).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24964" y="1605880"/>
            <a:ext cx="8838072" cy="2946024"/>
          </a:xfrm>
          <a:custGeom>
            <a:avLst/>
            <a:gdLst/>
            <a:ahLst/>
            <a:cxnLst/>
            <a:rect r="r" b="b" t="t" l="l"/>
            <a:pathLst>
              <a:path h="2946024" w="8838072">
                <a:moveTo>
                  <a:pt x="0" y="0"/>
                </a:moveTo>
                <a:lnTo>
                  <a:pt x="8838072" y="0"/>
                </a:lnTo>
                <a:lnTo>
                  <a:pt x="8838072" y="2946024"/>
                </a:lnTo>
                <a:lnTo>
                  <a:pt x="0" y="29460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4255" y="4772296"/>
            <a:ext cx="7867144" cy="5289399"/>
          </a:xfrm>
          <a:custGeom>
            <a:avLst/>
            <a:gdLst/>
            <a:ahLst/>
            <a:cxnLst/>
            <a:rect r="r" b="b" t="t" l="l"/>
            <a:pathLst>
              <a:path h="5289399" w="7867144">
                <a:moveTo>
                  <a:pt x="0" y="0"/>
                </a:moveTo>
                <a:lnTo>
                  <a:pt x="7867144" y="0"/>
                </a:lnTo>
                <a:lnTo>
                  <a:pt x="7867144" y="5289399"/>
                </a:lnTo>
                <a:lnTo>
                  <a:pt x="0" y="52893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75325" y="4772296"/>
            <a:ext cx="7975422" cy="5289399"/>
          </a:xfrm>
          <a:custGeom>
            <a:avLst/>
            <a:gdLst/>
            <a:ahLst/>
            <a:cxnLst/>
            <a:rect r="r" b="b" t="t" l="l"/>
            <a:pathLst>
              <a:path h="5289399" w="7975422">
                <a:moveTo>
                  <a:pt x="0" y="0"/>
                </a:moveTo>
                <a:lnTo>
                  <a:pt x="7975422" y="0"/>
                </a:lnTo>
                <a:lnTo>
                  <a:pt x="7975422" y="5289399"/>
                </a:lnTo>
                <a:lnTo>
                  <a:pt x="0" y="52893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416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525" y="-45028"/>
            <a:ext cx="17479210" cy="139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71"/>
              </a:lnSpc>
              <a:spcBef>
                <a:spcPct val="0"/>
              </a:spcBef>
            </a:pPr>
            <a:r>
              <a:rPr lang="en-US" sz="8122">
                <a:solidFill>
                  <a:srgbClr val="FFFFFF"/>
                </a:solidFill>
                <a:latin typeface="Neue Machina Ultra-Bold"/>
              </a:rPr>
              <a:t>Przechwytywanie wartości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DAGDIRTTWpY</dc:identifier>
  <dcterms:modified xsi:type="dcterms:W3CDTF">2011-08-01T06:04:30Z</dcterms:modified>
  <cp:revision>1</cp:revision>
  <dc:title>project</dc:title>
</cp:coreProperties>
</file>